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0" r:id="rId2"/>
  </p:sldMasterIdLst>
  <p:notesMasterIdLst>
    <p:notesMasterId r:id="rId19"/>
  </p:notesMasterIdLst>
  <p:sldIdLst>
    <p:sldId id="257" r:id="rId3"/>
    <p:sldId id="271" r:id="rId4"/>
    <p:sldId id="262" r:id="rId5"/>
    <p:sldId id="263" r:id="rId6"/>
    <p:sldId id="264" r:id="rId7"/>
    <p:sldId id="269" r:id="rId8"/>
    <p:sldId id="265" r:id="rId9"/>
    <p:sldId id="266" r:id="rId10"/>
    <p:sldId id="261" r:id="rId11"/>
    <p:sldId id="272" r:id="rId12"/>
    <p:sldId id="273" r:id="rId13"/>
    <p:sldId id="258" r:id="rId14"/>
    <p:sldId id="260" r:id="rId15"/>
    <p:sldId id="270" r:id="rId16"/>
    <p:sldId id="268" r:id="rId17"/>
    <p:sldId id="259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3516" y="-13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1639179573739904E-2"/>
          <c:y val="0.11704407977040253"/>
          <c:w val="0.88898183035879019"/>
          <c:h val="0.78956430446194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AMS (-)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RUP + ATZ</c:v>
                </c:pt>
                <c:pt idx="1">
                  <c:v>LBY + ATZ</c:v>
                </c:pt>
                <c:pt idx="2">
                  <c:v>CAP + ATZ</c:v>
                </c:pt>
                <c:pt idx="3">
                  <c:v>SFQ + ATZ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99</c:v>
                </c:pt>
                <c:pt idx="1">
                  <c:v>99</c:v>
                </c:pt>
                <c:pt idx="2">
                  <c:v>99</c:v>
                </c:pt>
                <c:pt idx="3">
                  <c:v>99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AMS (+)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RUP + ATZ</c:v>
                </c:pt>
                <c:pt idx="1">
                  <c:v>LBY + ATZ</c:v>
                </c:pt>
                <c:pt idx="2">
                  <c:v>CAP + ATZ</c:v>
                </c:pt>
                <c:pt idx="3">
                  <c:v>SFQ + ATZ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99</c:v>
                </c:pt>
                <c:pt idx="1">
                  <c:v>99</c:v>
                </c:pt>
                <c:pt idx="2">
                  <c:v>99</c:v>
                </c:pt>
                <c:pt idx="3">
                  <c:v>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8544768"/>
        <c:axId val="48562944"/>
      </c:barChart>
      <c:catAx>
        <c:axId val="48544768"/>
        <c:scaling>
          <c:orientation val="minMax"/>
        </c:scaling>
        <c:delete val="0"/>
        <c:axPos val="b"/>
        <c:majorTickMark val="out"/>
        <c:minorTickMark val="none"/>
        <c:tickLblPos val="nextTo"/>
        <c:crossAx val="48562944"/>
        <c:crosses val="autoZero"/>
        <c:auto val="1"/>
        <c:lblAlgn val="ctr"/>
        <c:lblOffset val="100"/>
        <c:noMultiLvlLbl val="0"/>
      </c:catAx>
      <c:valAx>
        <c:axId val="48562944"/>
        <c:scaling>
          <c:orientation val="minMax"/>
          <c:max val="10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8544768"/>
        <c:crosses val="autoZero"/>
        <c:crossBetween val="between"/>
        <c:majorUnit val="20"/>
      </c:valAx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1639179573739904E-2"/>
          <c:y val="0.11704407977040253"/>
          <c:w val="0.88898183035879019"/>
          <c:h val="0.78956430446194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AMS (-)</c:v>
                </c:pt>
              </c:strCache>
            </c:strRef>
          </c:tx>
          <c:invertIfNegative val="0"/>
          <c:cat>
            <c:strRef>
              <c:f>Sheet1!$A$2:$A$3</c:f>
              <c:strCache>
                <c:ptCount val="2"/>
                <c:pt idx="0">
                  <c:v>12 DAT</c:v>
                </c:pt>
                <c:pt idx="1">
                  <c:v>61 DAT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93</c:v>
                </c:pt>
                <c:pt idx="1">
                  <c:v>99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AMS (+)</c:v>
                </c:pt>
              </c:strCache>
            </c:strRef>
          </c:tx>
          <c:invertIfNegative val="0"/>
          <c:cat>
            <c:strRef>
              <c:f>Sheet1!$A$2:$A$3</c:f>
              <c:strCache>
                <c:ptCount val="2"/>
                <c:pt idx="0">
                  <c:v>12 DAT</c:v>
                </c:pt>
                <c:pt idx="1">
                  <c:v>61 DAT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93</c:v>
                </c:pt>
                <c:pt idx="1">
                  <c:v>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8614016"/>
        <c:axId val="48619904"/>
      </c:barChart>
      <c:catAx>
        <c:axId val="48614016"/>
        <c:scaling>
          <c:orientation val="minMax"/>
        </c:scaling>
        <c:delete val="0"/>
        <c:axPos val="b"/>
        <c:majorTickMark val="out"/>
        <c:minorTickMark val="none"/>
        <c:tickLblPos val="nextTo"/>
        <c:crossAx val="48619904"/>
        <c:crosses val="autoZero"/>
        <c:auto val="1"/>
        <c:lblAlgn val="ctr"/>
        <c:lblOffset val="100"/>
        <c:noMultiLvlLbl val="0"/>
      </c:catAx>
      <c:valAx>
        <c:axId val="48619904"/>
        <c:scaling>
          <c:orientation val="minMax"/>
          <c:max val="10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8614016"/>
        <c:crosses val="autoZero"/>
        <c:crossBetween val="between"/>
        <c:majorUnit val="20"/>
      </c:valAx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3AE31F-0CB4-41C1-8847-06A8801C6246}" type="datetimeFigureOut">
              <a:rPr lang="en-US" smtClean="0"/>
              <a:t>11/28/2017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50E7D5-6076-4666-A40A-09247230E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667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0E7D5-6076-4666-A40A-09247230E17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8348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91546-85CD-4213-AC32-2ECDE41C9855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7351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57425" y="2754313"/>
            <a:ext cx="6665913" cy="8255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65363" y="3649663"/>
            <a:ext cx="5567362" cy="550862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583363"/>
            <a:ext cx="1905000" cy="2333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83363"/>
            <a:ext cx="2895600" cy="2333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583363"/>
            <a:ext cx="1905000" cy="2333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DE4C4E-E5B1-471D-B77E-FA5AA3482C9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683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6FC9E2-EFE1-4786-AE22-4EE55A0DF10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779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53288" y="96838"/>
            <a:ext cx="1822450" cy="63071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84350" y="96838"/>
            <a:ext cx="5316538" cy="63071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E4F796-2410-4CC9-9DE3-DF2EA8C658F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346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4350" y="96838"/>
            <a:ext cx="729138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784350" y="1308100"/>
            <a:ext cx="3527425" cy="509587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64175" y="1308100"/>
            <a:ext cx="3529013" cy="5095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03B065-C381-4AC5-A6EE-5B33AA7D308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823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4350" y="96838"/>
            <a:ext cx="729138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784350" y="1308100"/>
            <a:ext cx="3527425" cy="5095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64175" y="1308100"/>
            <a:ext cx="3529013" cy="5095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8C98C3-3BDC-488D-9303-6C735B475F4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137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4350" y="96838"/>
            <a:ext cx="729138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784350" y="1308100"/>
            <a:ext cx="3527425" cy="5095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464175" y="1308100"/>
            <a:ext cx="3529013" cy="509587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A9509D-896B-425C-A177-3F4B6C5041A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136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784350" y="96838"/>
            <a:ext cx="729138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84350" y="1308100"/>
            <a:ext cx="3527425" cy="24717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464175" y="1308100"/>
            <a:ext cx="3529013" cy="24717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784350" y="3932238"/>
            <a:ext cx="3527425" cy="24717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64175" y="3932238"/>
            <a:ext cx="3529013" cy="24717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DB25BE-1A71-48FA-8EAE-C6D6738202F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559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4350" y="96838"/>
            <a:ext cx="729138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84350" y="1308100"/>
            <a:ext cx="3527425" cy="24717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1784350" y="3932238"/>
            <a:ext cx="3527425" cy="24717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5464175" y="1308100"/>
            <a:ext cx="3529013" cy="5095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ED1A17-222D-489A-8474-8675DC950C5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874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4350" y="96838"/>
            <a:ext cx="729138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784350" y="1308100"/>
            <a:ext cx="3527425" cy="5095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464175" y="1308100"/>
            <a:ext cx="3529013" cy="24717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464175" y="3932238"/>
            <a:ext cx="3529013" cy="24717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0A5A2A-8FE0-4A03-90D4-EF2FC2588D1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906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4350" y="96838"/>
            <a:ext cx="729138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84350" y="1308100"/>
            <a:ext cx="3527425" cy="5095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464175" y="1308100"/>
            <a:ext cx="3529013" cy="24717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464175" y="3932238"/>
            <a:ext cx="3529013" cy="24717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084BBD-88AD-41B5-B51A-E7EACE7AE0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622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4350" y="96838"/>
            <a:ext cx="729138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84350" y="1308100"/>
            <a:ext cx="3527425" cy="5095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64175" y="1308100"/>
            <a:ext cx="3529013" cy="5095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52D35A-1EFF-4D30-A8C3-3C54E50DF8B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163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DEE1D8-A984-40AF-9A5A-EA4B145D747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264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913D8-61E8-4929-A321-B18AA2DD29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5F0FC-9F7D-43DA-83AC-DF63A48C51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7763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913D8-61E8-4929-A321-B18AA2DD29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5F0FC-9F7D-43DA-83AC-DF63A48C51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0634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913D8-61E8-4929-A321-B18AA2DD29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5F0FC-9F7D-43DA-83AC-DF63A48C51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5555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913D8-61E8-4929-A321-B18AA2DD29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5F0FC-9F7D-43DA-83AC-DF63A48C51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1441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913D8-61E8-4929-A321-B18AA2DD29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5F0FC-9F7D-43DA-83AC-DF63A48C51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3813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913D8-61E8-4929-A321-B18AA2DD29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5F0FC-9F7D-43DA-83AC-DF63A48C51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5019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913D8-61E8-4929-A321-B18AA2DD29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5F0FC-9F7D-43DA-83AC-DF63A48C51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3089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913D8-61E8-4929-A321-B18AA2DD29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5F0FC-9F7D-43DA-83AC-DF63A48C51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4610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913D8-61E8-4929-A321-B18AA2DD29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5F0FC-9F7D-43DA-83AC-DF63A48C51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616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913D8-61E8-4929-A321-B18AA2DD29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5F0FC-9F7D-43DA-83AC-DF63A48C51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953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E36657-5C7B-47D0-81CC-F6E6BA1FFF3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033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913D8-61E8-4929-A321-B18AA2DD29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5F0FC-9F7D-43DA-83AC-DF63A48C51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26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84350" y="1308100"/>
            <a:ext cx="3527425" cy="5095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64175" y="1308100"/>
            <a:ext cx="3529013" cy="5095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FD8219-0FAB-43DB-9414-6E1DCAC06AA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829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7CCE3A-E335-49E2-AC31-CA19EEBBC90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587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86A950-F900-4E23-B0BB-83BA6EE6F3E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580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D38530-B3C2-44F1-BD81-C164BC26DE7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460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DAE4F5-65A0-4427-8B57-1C9658EA55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361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05DA24-629B-441B-99CB-4B84CD36768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81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84350" y="96838"/>
            <a:ext cx="729138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84350" y="1308100"/>
            <a:ext cx="7208838" cy="509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513513"/>
            <a:ext cx="1905000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13513"/>
            <a:ext cx="2895600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ctr"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13513"/>
            <a:ext cx="1905000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7010B3D-6225-435D-AB6C-4BD166BA55C6}" type="slidenum">
              <a:rPr lang="en-US" sz="1400">
                <a:solidFill>
                  <a:srgbClr val="000000"/>
                </a:solidFill>
                <a:latin typeface="Times New Roman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8996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5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5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5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7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C913D8-61E8-4929-A321-B18AA2DD29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7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7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25F0FC-9F7D-43DA-83AC-DF63A48C51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918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133600" y="3124200"/>
            <a:ext cx="6665913" cy="825500"/>
          </a:xfrm>
        </p:spPr>
        <p:txBody>
          <a:bodyPr/>
          <a:lstStyle/>
          <a:p>
            <a:pPr algn="ctr" eaLnBrk="1" hangingPunct="1"/>
            <a:r>
              <a:rPr lang="en-US" altLang="en-US" sz="3200" dirty="0" smtClean="0"/>
              <a:t>Water Quality and Herbicides</a:t>
            </a:r>
          </a:p>
        </p:txBody>
      </p:sp>
      <p:sp>
        <p:nvSpPr>
          <p:cNvPr id="6861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152650" y="4876800"/>
            <a:ext cx="6229350" cy="550863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</a:pPr>
            <a:r>
              <a:rPr lang="en-US" altLang="en-US" sz="1600" b="1" dirty="0" smtClean="0"/>
              <a:t>Eric P. Prostko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altLang="en-US" sz="1600" b="1" dirty="0" smtClean="0"/>
              <a:t>Professor and Extension Weed Specialist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altLang="en-US" sz="1600" b="1" i="1" dirty="0" smtClean="0"/>
              <a:t>Department </a:t>
            </a:r>
            <a:r>
              <a:rPr lang="en-US" altLang="en-US" sz="1600" b="1" i="1" dirty="0"/>
              <a:t>of Crop &amp; Soil </a:t>
            </a:r>
            <a:r>
              <a:rPr lang="en-US" altLang="en-US" sz="1600" b="1" i="1" dirty="0" smtClean="0"/>
              <a:t>Sciences</a:t>
            </a:r>
            <a:endParaRPr lang="en-US" altLang="en-US" sz="1600" b="1" i="1" baseline="30000" dirty="0" smtClean="0"/>
          </a:p>
        </p:txBody>
      </p:sp>
      <p:sp>
        <p:nvSpPr>
          <p:cNvPr id="68612" name="Text Box 7"/>
          <p:cNvSpPr txBox="1">
            <a:spLocks noChangeArrowheads="1"/>
          </p:cNvSpPr>
          <p:nvPr/>
        </p:nvSpPr>
        <p:spPr bwMode="auto">
          <a:xfrm>
            <a:off x="0" y="6477000"/>
            <a:ext cx="1841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1000" y="5724104"/>
            <a:ext cx="2209800" cy="871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225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the absence of hard water, is AMS really needed?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3233946"/>
              </p:ext>
            </p:extLst>
          </p:nvPr>
        </p:nvGraphicFramePr>
        <p:xfrm>
          <a:off x="1784350" y="1308100"/>
          <a:ext cx="7208838" cy="5095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0" y="6152759"/>
            <a:ext cx="14205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 smtClean="0"/>
              <a:t>AMAPA</a:t>
            </a:r>
          </a:p>
          <a:p>
            <a:r>
              <a:rPr lang="en-US" sz="1000" i="1" dirty="0" smtClean="0"/>
              <a:t>19 DAT</a:t>
            </a:r>
          </a:p>
          <a:p>
            <a:r>
              <a:rPr lang="en-US" sz="1000" i="1" dirty="0" smtClean="0"/>
              <a:t>CN-10-13</a:t>
            </a:r>
          </a:p>
          <a:p>
            <a:r>
              <a:rPr lang="en-US" sz="1000" i="1" dirty="0" smtClean="0"/>
              <a:t>AMS Xtra @ 2.5% v/v</a:t>
            </a:r>
            <a:endParaRPr lang="en-US" sz="1000" i="1" dirty="0"/>
          </a:p>
        </p:txBody>
      </p:sp>
      <p:sp>
        <p:nvSpPr>
          <p:cNvPr id="3" name="TextBox 2"/>
          <p:cNvSpPr txBox="1"/>
          <p:nvPr/>
        </p:nvSpPr>
        <p:spPr>
          <a:xfrm>
            <a:off x="155492" y="1828800"/>
            <a:ext cx="126509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RUP = Roundup</a:t>
            </a:r>
          </a:p>
          <a:p>
            <a:r>
              <a:rPr lang="en-US" sz="1000" dirty="0" smtClean="0"/>
              <a:t>ATZ = Atrazine</a:t>
            </a:r>
          </a:p>
          <a:p>
            <a:r>
              <a:rPr lang="en-US" sz="1000" dirty="0" smtClean="0"/>
              <a:t>LBY = Liberty</a:t>
            </a:r>
          </a:p>
          <a:p>
            <a:r>
              <a:rPr lang="en-US" sz="1000" dirty="0" smtClean="0"/>
              <a:t>CAP = Capreno</a:t>
            </a:r>
          </a:p>
          <a:p>
            <a:r>
              <a:rPr lang="en-US" sz="1000" dirty="0" smtClean="0"/>
              <a:t>SFQ = Steadfast Q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5844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the absence of hard water, is AMS really needed?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7598557"/>
              </p:ext>
            </p:extLst>
          </p:nvPr>
        </p:nvGraphicFramePr>
        <p:xfrm>
          <a:off x="1784350" y="1308100"/>
          <a:ext cx="7208838" cy="5095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0" y="5996226"/>
            <a:ext cx="147348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 smtClean="0"/>
              <a:t>Cadre 70DG 1.44 oz/A</a:t>
            </a:r>
          </a:p>
          <a:p>
            <a:r>
              <a:rPr lang="en-US" sz="1000" i="1" dirty="0" smtClean="0"/>
              <a:t>COC @ 1% v/v</a:t>
            </a:r>
          </a:p>
          <a:p>
            <a:r>
              <a:rPr lang="en-US" sz="1000" i="1" dirty="0" smtClean="0"/>
              <a:t>CASOB</a:t>
            </a:r>
          </a:p>
          <a:p>
            <a:r>
              <a:rPr lang="en-US" sz="1000" i="1" dirty="0" smtClean="0"/>
              <a:t>PE-08-04</a:t>
            </a:r>
          </a:p>
          <a:p>
            <a:r>
              <a:rPr lang="en-US" sz="1000" i="1" dirty="0" smtClean="0"/>
              <a:t>AMS 100 DF @ 3 lb/A</a:t>
            </a:r>
            <a:endParaRPr lang="en-US" sz="1000" i="1" dirty="0"/>
          </a:p>
        </p:txBody>
      </p:sp>
    </p:spTree>
    <p:extLst>
      <p:ext uri="{BB962C8B-B14F-4D97-AF65-F5344CB8AC3E}">
        <p14:creationId xmlns:p14="http://schemas.microsoft.com/office/powerpoint/2010/main" val="2676183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Water Quality Report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84350" y="1506336"/>
            <a:ext cx="3527425" cy="4699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pH = 4.28</a:t>
            </a:r>
          </a:p>
          <a:p>
            <a:endParaRPr lang="en-US" dirty="0" smtClean="0"/>
          </a:p>
          <a:p>
            <a:r>
              <a:rPr lang="en-US" dirty="0" smtClean="0"/>
              <a:t>Hardness = 88 ppm CaCO</a:t>
            </a:r>
            <a:r>
              <a:rPr lang="en-US" baseline="-25000" dirty="0" smtClean="0"/>
              <a:t>3</a:t>
            </a:r>
          </a:p>
          <a:p>
            <a:pPr lvl="1"/>
            <a:r>
              <a:rPr lang="en-US" dirty="0" smtClean="0"/>
              <a:t>Moderately hard (USGS)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Using NDSU-AMS equation</a:t>
            </a:r>
          </a:p>
          <a:p>
            <a:pPr lvl="2"/>
            <a:r>
              <a:rPr lang="en-US" dirty="0" smtClean="0"/>
              <a:t>0.3 lbs AMS/100 gals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13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1"/>
            <a:ext cx="8787726" cy="4198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9200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 Labels</a:t>
            </a:r>
            <a:endParaRPr lang="en-US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350" y="1438044"/>
            <a:ext cx="3527425" cy="4835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447800"/>
            <a:ext cx="3429000" cy="679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6759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Testing Labs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84350" y="1308100"/>
            <a:ext cx="3702050" cy="5095875"/>
          </a:xfrm>
        </p:spPr>
        <p:txBody>
          <a:bodyPr/>
          <a:lstStyle/>
          <a:p>
            <a:r>
              <a:rPr lang="en-US" dirty="0" smtClean="0"/>
              <a:t>UGA</a:t>
            </a:r>
          </a:p>
          <a:p>
            <a:pPr lvl="1"/>
            <a:r>
              <a:rPr lang="en-US" dirty="0" smtClean="0"/>
              <a:t>$20/sample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Waters Agricultural Lab</a:t>
            </a:r>
          </a:p>
          <a:p>
            <a:pPr lvl="1"/>
            <a:r>
              <a:rPr lang="en-US" dirty="0" smtClean="0"/>
              <a:t>$38/sample</a:t>
            </a:r>
          </a:p>
          <a:p>
            <a:endParaRPr lang="en-US" dirty="0"/>
          </a:p>
        </p:txBody>
      </p:sp>
      <p:pic>
        <p:nvPicPr>
          <p:cNvPr id="7170" name="Picture 2" descr="C:\Users\eprostko\AppData\Local\Microsoft\Windows\Temporary Internet Files\Content.IE5\YA6AANF3\EPA_GULF_BREEZE_LABORATORY,_CHEMISTRY_LAB._THE_CHEMIST_IS_TESTING_WATER_SAMPLES_FOR_PESTICIDES_-_NARA_-_546277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295400"/>
            <a:ext cx="3303902" cy="2236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4598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I:\field pictures\2011 field shots\june 28\Picture 045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3" name="TextBox 2"/>
          <p:cNvSpPr txBox="1">
            <a:spLocks noChangeArrowheads="1"/>
          </p:cNvSpPr>
          <p:nvPr/>
        </p:nvSpPr>
        <p:spPr bwMode="auto">
          <a:xfrm>
            <a:off x="152400" y="152400"/>
            <a:ext cx="388439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000000"/>
                </a:solidFill>
              </a:rPr>
              <a:t>Questions?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000000"/>
                </a:solidFill>
              </a:rPr>
              <a:t>eprostko@uga.edu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000000"/>
                </a:solidFill>
              </a:rPr>
              <a:t>www.gaweed.com</a:t>
            </a:r>
            <a:endParaRPr lang="en-US" sz="3200" b="1" dirty="0">
              <a:solidFill>
                <a:srgbClr val="0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3200" y="5791200"/>
            <a:ext cx="2444750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7199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common question?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Should I use AMS with that?</a:t>
            </a:r>
            <a:endParaRPr lang="en-US" dirty="0"/>
          </a:p>
        </p:txBody>
      </p:sp>
      <p:pic>
        <p:nvPicPr>
          <p:cNvPr id="2053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4175" y="2682793"/>
            <a:ext cx="3529013" cy="2346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3839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 Water Qualities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447800"/>
            <a:ext cx="3527425" cy="2645568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turbidity</a:t>
            </a:r>
          </a:p>
          <a:p>
            <a:r>
              <a:rPr lang="en-US" dirty="0" smtClean="0"/>
              <a:t>pH</a:t>
            </a:r>
          </a:p>
          <a:p>
            <a:r>
              <a:rPr lang="en-US" dirty="0" smtClean="0"/>
              <a:t>hardness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409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Turbidity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dirty="0"/>
              <a:t>Suspended solids, soil, and </a:t>
            </a:r>
            <a:r>
              <a:rPr lang="en-US" dirty="0" smtClean="0"/>
              <a:t>OM</a:t>
            </a:r>
          </a:p>
          <a:p>
            <a:endParaRPr lang="en-US" dirty="0"/>
          </a:p>
          <a:p>
            <a:r>
              <a:rPr lang="en-US" dirty="0"/>
              <a:t>Can affect herbicides with high </a:t>
            </a:r>
            <a:r>
              <a:rPr lang="en-US" dirty="0" err="1"/>
              <a:t>K</a:t>
            </a:r>
            <a:r>
              <a:rPr lang="en-US" baseline="-25000" dirty="0" err="1"/>
              <a:t>oc</a:t>
            </a:r>
            <a:r>
              <a:rPr lang="en-US" dirty="0"/>
              <a:t> values</a:t>
            </a:r>
          </a:p>
          <a:p>
            <a:pPr lvl="1"/>
            <a:r>
              <a:rPr lang="en-US" i="1" dirty="0">
                <a:solidFill>
                  <a:srgbClr val="0070C0"/>
                </a:solidFill>
              </a:rPr>
              <a:t>Paraquat</a:t>
            </a:r>
          </a:p>
          <a:p>
            <a:pPr lvl="1"/>
            <a:r>
              <a:rPr lang="en-US" i="1" dirty="0" smtClean="0">
                <a:solidFill>
                  <a:srgbClr val="0070C0"/>
                </a:solidFill>
              </a:rPr>
              <a:t>Glyphosate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Don’t use muddy water!</a:t>
            </a:r>
            <a:endParaRPr lang="en-US" dirty="0"/>
          </a:p>
          <a:p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2612771097"/>
              </p:ext>
            </p:extLst>
          </p:nvPr>
        </p:nvGraphicFramePr>
        <p:xfrm>
          <a:off x="5464175" y="3932238"/>
          <a:ext cx="3529014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4507"/>
                <a:gridCol w="176450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Herbicide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K</a:t>
                      </a:r>
                      <a:r>
                        <a:rPr lang="en-US" baseline="-25000" dirty="0" err="1" smtClean="0">
                          <a:solidFill>
                            <a:schemeClr val="tx1"/>
                          </a:solidFill>
                        </a:rPr>
                        <a:t>oc</a:t>
                      </a:r>
                      <a:r>
                        <a:rPr lang="en-US" baseline="-250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(mL/g)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paraquat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1,000,000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glyphosate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24,000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s</a:t>
                      </a:r>
                      <a:r>
                        <a:rPr lang="en-US" dirty="0" smtClean="0"/>
                        <a:t>-metolachlor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atrazine</a:t>
                      </a:r>
                    </a:p>
                    <a:p>
                      <a:pPr algn="ctr"/>
                      <a:r>
                        <a:rPr lang="en-US" dirty="0" smtClean="0"/>
                        <a:t>glufosinate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dicamba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125" name="Picture 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131" y="1648619"/>
            <a:ext cx="27051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284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pH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Measurement of acidity/alkalinity</a:t>
            </a:r>
          </a:p>
          <a:p>
            <a:pPr lvl="1"/>
            <a:r>
              <a:rPr lang="en-US" i="1" dirty="0" smtClean="0">
                <a:solidFill>
                  <a:srgbClr val="0070C0"/>
                </a:solidFill>
              </a:rPr>
              <a:t>&lt;7.0 = acidic</a:t>
            </a:r>
          </a:p>
          <a:p>
            <a:pPr lvl="1"/>
            <a:r>
              <a:rPr lang="en-US" i="1" dirty="0" smtClean="0">
                <a:solidFill>
                  <a:srgbClr val="0070C0"/>
                </a:solidFill>
              </a:rPr>
              <a:t>&gt;7.0 = alkaline</a:t>
            </a:r>
          </a:p>
          <a:p>
            <a:pPr lvl="1"/>
            <a:r>
              <a:rPr lang="en-US" i="1" dirty="0" smtClean="0">
                <a:solidFill>
                  <a:srgbClr val="0070C0"/>
                </a:solidFill>
              </a:rPr>
              <a:t>7.0 = neutral</a:t>
            </a:r>
          </a:p>
          <a:p>
            <a:pPr lvl="1"/>
            <a:endParaRPr lang="en-US" i="1" dirty="0" smtClean="0">
              <a:solidFill>
                <a:srgbClr val="0070C0"/>
              </a:solidFill>
            </a:endParaRPr>
          </a:p>
          <a:p>
            <a:r>
              <a:rPr lang="en-US" dirty="0" smtClean="0"/>
              <a:t>4.0 to 7.0 is fine</a:t>
            </a:r>
          </a:p>
          <a:p>
            <a:endParaRPr lang="en-US" dirty="0" smtClean="0"/>
          </a:p>
          <a:p>
            <a:r>
              <a:rPr lang="en-US" dirty="0" smtClean="0"/>
              <a:t>Alkaline hydrolysis above 7</a:t>
            </a:r>
          </a:p>
          <a:p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371600"/>
            <a:ext cx="3527425" cy="1481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8738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Alkaline Hydrolysis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Valor (flumioxazin)</a:t>
            </a:r>
          </a:p>
          <a:p>
            <a:endParaRPr lang="en-US" dirty="0" smtClean="0"/>
          </a:p>
          <a:p>
            <a:r>
              <a:rPr lang="en-US" dirty="0" smtClean="0"/>
              <a:t>Soil-Water Half-Life</a:t>
            </a:r>
          </a:p>
          <a:p>
            <a:pPr lvl="1"/>
            <a:r>
              <a:rPr lang="en-US" i="1" dirty="0" smtClean="0">
                <a:solidFill>
                  <a:srgbClr val="0070C0"/>
                </a:solidFill>
              </a:rPr>
              <a:t>pH 5.0 = 3.4 to 5.1 days</a:t>
            </a:r>
          </a:p>
          <a:p>
            <a:pPr lvl="1"/>
            <a:r>
              <a:rPr lang="en-US" i="1" dirty="0" smtClean="0">
                <a:solidFill>
                  <a:srgbClr val="0070C0"/>
                </a:solidFill>
              </a:rPr>
              <a:t>pH 7.0 = 21.4 to 24.6 hours</a:t>
            </a:r>
          </a:p>
          <a:p>
            <a:pPr lvl="1"/>
            <a:r>
              <a:rPr lang="en-US" i="1" dirty="0" smtClean="0">
                <a:solidFill>
                  <a:srgbClr val="0070C0"/>
                </a:solidFill>
              </a:rPr>
              <a:t>pH 9.0 = 12.6 to 22.0 minutes</a:t>
            </a:r>
          </a:p>
        </p:txBody>
      </p:sp>
    </p:spTree>
    <p:extLst>
      <p:ext uri="{BB962C8B-B14F-4D97-AF65-F5344CB8AC3E}">
        <p14:creationId xmlns:p14="http://schemas.microsoft.com/office/powerpoint/2010/main" val="1454617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Hardness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dirty="0" smtClean="0"/>
              <a:t>Measure of cations (+) in solution</a:t>
            </a:r>
          </a:p>
          <a:p>
            <a:endParaRPr lang="en-US" dirty="0" smtClean="0"/>
          </a:p>
          <a:p>
            <a:r>
              <a:rPr lang="en-US" dirty="0" smtClean="0"/>
              <a:t>Ca, Mg, Fe, K, Na</a:t>
            </a:r>
          </a:p>
          <a:p>
            <a:endParaRPr lang="en-US" dirty="0" smtClean="0"/>
          </a:p>
          <a:p>
            <a:r>
              <a:rPr lang="en-US" dirty="0" smtClean="0"/>
              <a:t>Can influence the performance of weak acids</a:t>
            </a:r>
          </a:p>
          <a:p>
            <a:pPr lvl="1"/>
            <a:r>
              <a:rPr lang="en-US" i="1" dirty="0" smtClean="0">
                <a:solidFill>
                  <a:srgbClr val="0070C0"/>
                </a:solidFill>
              </a:rPr>
              <a:t>glyphosate</a:t>
            </a:r>
          </a:p>
          <a:p>
            <a:pPr lvl="1"/>
            <a:r>
              <a:rPr lang="en-US" i="1" dirty="0" smtClean="0">
                <a:solidFill>
                  <a:srgbClr val="0070C0"/>
                </a:solidFill>
              </a:rPr>
              <a:t>glufosinate</a:t>
            </a:r>
            <a:endParaRPr lang="en-US" i="1" dirty="0">
              <a:solidFill>
                <a:srgbClr val="0070C0"/>
              </a:solidFill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48106962"/>
              </p:ext>
            </p:extLst>
          </p:nvPr>
        </p:nvGraphicFramePr>
        <p:xfrm>
          <a:off x="5464175" y="1308100"/>
          <a:ext cx="3529014" cy="2392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4507"/>
                <a:gridCol w="176450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USGS Category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CaCO</a:t>
                      </a:r>
                      <a:r>
                        <a:rPr lang="en-US" baseline="-25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(ppm)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Soft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0-60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Moderately Hard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61-120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Hard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121-180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Very Hard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&gt; 180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Content Placeholder 9"/>
          <p:cNvGraphicFramePr>
            <a:graphicFrameLocks noGrp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3712631589"/>
              </p:ext>
            </p:extLst>
          </p:nvPr>
        </p:nvGraphicFramePr>
        <p:xfrm>
          <a:off x="5464175" y="3932238"/>
          <a:ext cx="3529014" cy="2667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4507"/>
                <a:gridCol w="1764507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WHO Category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Total Hardness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(ppm)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Soft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0-114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Moderately Hard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114-342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Hard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342-800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Very Hard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&gt;</a:t>
                      </a:r>
                      <a:r>
                        <a:rPr lang="en-US" baseline="0" dirty="0" smtClean="0"/>
                        <a:t> 800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7477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Ammonium Sulfate and Hard Water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5000" y="1371600"/>
            <a:ext cx="2844800" cy="284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5464175" y="1308100"/>
            <a:ext cx="3603625" cy="5095875"/>
          </a:xfrm>
        </p:spPr>
        <p:txBody>
          <a:bodyPr/>
          <a:lstStyle/>
          <a:p>
            <a:r>
              <a:rPr lang="en-US" dirty="0" smtClean="0"/>
              <a:t>(NH</a:t>
            </a:r>
            <a:r>
              <a:rPr lang="en-US" baseline="-25000" dirty="0" smtClean="0"/>
              <a:t>4</a:t>
            </a:r>
            <a:r>
              <a:rPr lang="en-US" dirty="0" smtClean="0"/>
              <a:t>)</a:t>
            </a:r>
            <a:r>
              <a:rPr lang="en-US" baseline="-25000" dirty="0" smtClean="0"/>
              <a:t>2</a:t>
            </a:r>
            <a:r>
              <a:rPr lang="en-US" dirty="0" smtClean="0"/>
              <a:t>SO</a:t>
            </a:r>
            <a:r>
              <a:rPr lang="en-US" baseline="-25000" dirty="0" smtClean="0"/>
              <a:t>3</a:t>
            </a:r>
          </a:p>
          <a:p>
            <a:r>
              <a:rPr lang="en-US" dirty="0" smtClean="0"/>
              <a:t>Overcomes antagonistic effects of cations</a:t>
            </a:r>
          </a:p>
          <a:p>
            <a:r>
              <a:rPr lang="en-US" dirty="0" smtClean="0"/>
              <a:t>How?</a:t>
            </a:r>
          </a:p>
          <a:p>
            <a:pPr lvl="1"/>
            <a:r>
              <a:rPr lang="en-US" sz="2000" i="1" dirty="0" smtClean="0">
                <a:solidFill>
                  <a:srgbClr val="0070C0"/>
                </a:solidFill>
              </a:rPr>
              <a:t>Lowers pH</a:t>
            </a:r>
          </a:p>
          <a:p>
            <a:pPr lvl="1"/>
            <a:r>
              <a:rPr lang="en-US" sz="2000" i="1" dirty="0" smtClean="0">
                <a:solidFill>
                  <a:srgbClr val="0070C0"/>
                </a:solidFill>
              </a:rPr>
              <a:t>NH</a:t>
            </a:r>
            <a:r>
              <a:rPr lang="en-US" sz="2000" i="1" baseline="-25000" dirty="0" smtClean="0">
                <a:solidFill>
                  <a:srgbClr val="0070C0"/>
                </a:solidFill>
              </a:rPr>
              <a:t>4</a:t>
            </a:r>
            <a:r>
              <a:rPr lang="en-US" sz="2000" i="1" dirty="0" smtClean="0">
                <a:solidFill>
                  <a:srgbClr val="0070C0"/>
                </a:solidFill>
              </a:rPr>
              <a:t>+ binds with herbicide</a:t>
            </a:r>
          </a:p>
          <a:p>
            <a:pPr lvl="1"/>
            <a:r>
              <a:rPr lang="en-US" sz="2000" i="1" dirty="0" smtClean="0">
                <a:solidFill>
                  <a:srgbClr val="0070C0"/>
                </a:solidFill>
              </a:rPr>
              <a:t>SO</a:t>
            </a:r>
            <a:r>
              <a:rPr lang="en-US" sz="2000" i="1" baseline="-25000" dirty="0" smtClean="0">
                <a:solidFill>
                  <a:srgbClr val="0070C0"/>
                </a:solidFill>
              </a:rPr>
              <a:t>4</a:t>
            </a:r>
            <a:r>
              <a:rPr lang="en-US" sz="2000" i="1" dirty="0" smtClean="0">
                <a:solidFill>
                  <a:srgbClr val="0070C0"/>
                </a:solidFill>
              </a:rPr>
              <a:t>-</a:t>
            </a:r>
            <a:r>
              <a:rPr lang="en-US" sz="2000" i="1" baseline="-25000" dirty="0" smtClean="0">
                <a:solidFill>
                  <a:srgbClr val="0070C0"/>
                </a:solidFill>
              </a:rPr>
              <a:t>  </a:t>
            </a:r>
            <a:r>
              <a:rPr lang="en-US" sz="2000" i="1" dirty="0" smtClean="0">
                <a:solidFill>
                  <a:srgbClr val="0070C0"/>
                </a:solidFill>
              </a:rPr>
              <a:t>binds with cations</a:t>
            </a:r>
          </a:p>
          <a:p>
            <a:pPr lvl="1"/>
            <a:r>
              <a:rPr lang="en-US" sz="2000" i="1" dirty="0" smtClean="0">
                <a:solidFill>
                  <a:srgbClr val="0070C0"/>
                </a:solidFill>
              </a:rPr>
              <a:t>8.5-17 lbs/100 gals (dry)</a:t>
            </a:r>
          </a:p>
          <a:p>
            <a:pPr lvl="1"/>
            <a:r>
              <a:rPr lang="en-US" sz="2000" i="1" dirty="0" smtClean="0">
                <a:solidFill>
                  <a:srgbClr val="0070C0"/>
                </a:solidFill>
              </a:rPr>
              <a:t>2.5-5.0 gals/100 gals (liquid)</a:t>
            </a:r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54404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Conditioners</a:t>
            </a:r>
            <a:endParaRPr lang="en-US" dirty="0"/>
          </a:p>
        </p:txBody>
      </p:sp>
      <p:pic>
        <p:nvPicPr>
          <p:cNvPr id="3074" name="Picture 2" descr="https://www.lovelandproducts.com/sites/default/files/styles/large_square_image/public/products/main_images/ChoiceTrio.png?itok=ULAI1iQh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371600"/>
            <a:ext cx="2547938" cy="2547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057400" y="4114800"/>
            <a:ext cx="329449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/>
              <a:t>CPS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Non-AMS water conditioner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0.25% to 0.50% v/v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~$34/gal 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$0.85-$1.70/A – 10 GPA</a:t>
            </a:r>
            <a:endParaRPr lang="en-US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295400"/>
            <a:ext cx="3529013" cy="1515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638800" y="2971800"/>
            <a:ext cx="329449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/>
              <a:t>Helena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Non-AMS water conditioner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0.25%-0.50% v/v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~$24/gal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$0.60-$1.20/A – 10 GPA</a:t>
            </a:r>
          </a:p>
          <a:p>
            <a:pPr marL="285750" indent="-285750">
              <a:buFontTx/>
              <a:buChar char="-"/>
            </a:pPr>
            <a:endParaRPr lang="en-US" dirty="0" smtClean="0"/>
          </a:p>
          <a:p>
            <a:pPr marL="285750" indent="-285750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981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eanuts">
  <a:themeElements>
    <a:clrScheme name="">
      <a:dk1>
        <a:srgbClr val="000000"/>
      </a:dk1>
      <a:lt1>
        <a:srgbClr val="C0C0C0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DCDCDC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eanu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eanuts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anuts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anuts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anuts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anut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anut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anut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5278</TotalTime>
  <Words>375</Words>
  <Application>Microsoft Office PowerPoint</Application>
  <PresentationFormat>On-screen Show (4:3)</PresentationFormat>
  <Paragraphs>134</Paragraphs>
  <Slides>16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Peanuts</vt:lpstr>
      <vt:lpstr>2_Office Theme</vt:lpstr>
      <vt:lpstr>Water Quality and Herbicides</vt:lpstr>
      <vt:lpstr>A common question?</vt:lpstr>
      <vt:lpstr>Important Water Qualities</vt:lpstr>
      <vt:lpstr>Turbidity</vt:lpstr>
      <vt:lpstr>Water pH</vt:lpstr>
      <vt:lpstr>Alkaline Hydrolysis</vt:lpstr>
      <vt:lpstr>Water Hardness</vt:lpstr>
      <vt:lpstr>Ammonium Sulfate and Hard Water</vt:lpstr>
      <vt:lpstr>Water Conditioners</vt:lpstr>
      <vt:lpstr>In the absence of hard water, is AMS really needed?</vt:lpstr>
      <vt:lpstr>In the absence of hard water, is AMS really needed?</vt:lpstr>
      <vt:lpstr>Sample Water Quality Report</vt:lpstr>
      <vt:lpstr>PowerPoint Presentation</vt:lpstr>
      <vt:lpstr>Check Labels</vt:lpstr>
      <vt:lpstr>Water Testing Labs</vt:lpstr>
      <vt:lpstr>PowerPoint Presentation</vt:lpstr>
    </vt:vector>
  </TitlesOfParts>
  <Company>UGA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 Quality and Herbicides</dc:title>
  <dc:creator>Eric P. Prostko</dc:creator>
  <cp:lastModifiedBy>Eric P. Prostko</cp:lastModifiedBy>
  <cp:revision>39</cp:revision>
  <cp:lastPrinted>2017-11-09T19:45:27Z</cp:lastPrinted>
  <dcterms:created xsi:type="dcterms:W3CDTF">2017-11-09T14:39:45Z</dcterms:created>
  <dcterms:modified xsi:type="dcterms:W3CDTF">2017-11-28T18:22:24Z</dcterms:modified>
</cp:coreProperties>
</file>